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3" r:id="rId2"/>
    <p:sldId id="380" r:id="rId3"/>
    <p:sldId id="381" r:id="rId4"/>
    <p:sldId id="382" r:id="rId5"/>
    <p:sldId id="383" r:id="rId6"/>
    <p:sldId id="379" r:id="rId7"/>
  </p:sldIdLst>
  <p:sldSz cx="9144000" cy="9145588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6F6"/>
    <a:srgbClr val="EAF1FA"/>
    <a:srgbClr val="AEC9EC"/>
    <a:srgbClr val="FFFFD5"/>
    <a:srgbClr val="ECCBCA"/>
    <a:srgbClr val="D2E1B5"/>
    <a:srgbClr val="CDDDF3"/>
    <a:srgbClr val="22518A"/>
    <a:srgbClr val="1B416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8" autoAdjust="0"/>
    <p:restoredTop sz="94660" autoAdjust="0"/>
  </p:normalViewPr>
  <p:slideViewPr>
    <p:cSldViewPr>
      <p:cViewPr>
        <p:scale>
          <a:sx n="90" d="100"/>
          <a:sy n="90" d="100"/>
        </p:scale>
        <p:origin x="-2124" y="156"/>
      </p:cViewPr>
      <p:guideLst>
        <p:guide orient="horz" pos="2881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A2CF56-072B-45F7-806F-D67D3930C045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746125"/>
            <a:ext cx="3717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B23D93-D273-4341-9451-3B47B917E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2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1061"/>
            <a:ext cx="7772400" cy="19603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2500"/>
            <a:ext cx="6400800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716F-10ED-4A50-9189-020927253381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5AFA-BB05-4668-882E-10ED92EA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7188-1FE2-4A10-ACE8-7783A721F495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186C-D0FC-4294-AF99-B6F385E3A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248"/>
            <a:ext cx="2057400" cy="7803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248"/>
            <a:ext cx="6019800" cy="7803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49B60-0103-4847-A117-8AF3445EDD0F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7326-5E9D-4FCA-B201-BFD4FFA87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247"/>
            <a:ext cx="8229600" cy="1524265"/>
          </a:xfr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133971"/>
            <a:ext cx="4038600" cy="603566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3971"/>
            <a:ext cx="4038600" cy="603566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D05D-BA97-412C-9F72-76D5FF3C56AB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695FE-F640-45FB-9F53-62C245C34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247"/>
            <a:ext cx="8229600" cy="1524265"/>
          </a:xfrm>
        </p:spPr>
        <p:txBody>
          <a:bodyPr/>
          <a:lstStyle/>
          <a:p>
            <a:r>
              <a:rPr 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2133971"/>
            <a:ext cx="4038600" cy="603566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2133970"/>
            <a:ext cx="4038600" cy="291515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5252363"/>
            <a:ext cx="4038600" cy="291727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0472-A046-414C-A026-3930E5555603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63CC-E797-4269-91FE-72348812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C5198-6194-4455-AD6A-16854A2174D9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DF29-0683-4D3C-9216-0310AA937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6888"/>
            <a:ext cx="7772400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76291"/>
            <a:ext cx="7772400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8F62-A2B3-4789-9C6F-F6B2D1F96799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9B053-B115-4D1E-BBB8-65FF6380D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971"/>
            <a:ext cx="4038600" cy="60356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971"/>
            <a:ext cx="4038600" cy="60356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14E8-E050-435B-9882-350766936F2D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AA2A-D557-4DCA-9632-B32D83E92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7173"/>
            <a:ext cx="4040188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0337"/>
            <a:ext cx="4040188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7173"/>
            <a:ext cx="4041775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00337"/>
            <a:ext cx="4041775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6063-BEE5-437F-94B3-CE2410D91FCD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425C-A1F8-4914-A5A1-A6DFB37FD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0E6E9-FD70-4EF3-A6B6-82D7F89B1596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C9A9-D8C2-4410-9DDA-50CD265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522C-7BE1-406E-A014-A473BBAE3E7D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6162F-5D7A-4DA1-B1E7-23DACC4E6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130"/>
            <a:ext cx="3008313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131"/>
            <a:ext cx="5111750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800"/>
            <a:ext cx="3008313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DFD9-52B2-49FA-B2C8-A0786BF811E5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52C75-2EBF-4C23-9B92-350BA808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401912"/>
            <a:ext cx="5486400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7175"/>
            <a:ext cx="5486400" cy="548735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57693"/>
            <a:ext cx="5486400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E84B7-EE44-48A0-BCDB-025AC52F09A2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DF94-AA1A-4708-B1CE-CB9CDA114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66713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477250"/>
            <a:ext cx="21336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F289BC-9EA2-4241-9A37-1AE01CEDE6B7}" type="datetimeFigureOut">
              <a:rPr lang="en-US"/>
              <a:pPr>
                <a:defRPr/>
              </a:pPr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477250"/>
            <a:ext cx="28956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7250"/>
            <a:ext cx="21336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E17C-5993-4346-BFDE-CBFB987AB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akon4.rada.gov.ua/laws/show/z0399-12" TargetMode="External"/><Relationship Id="rId5" Type="http://schemas.openxmlformats.org/officeDocument/2006/relationships/hyperlink" Target="http://zakon2.rada.gov.ua/laws/show/384-2011-%D0%BF" TargetMode="External"/><Relationship Id="rId4" Type="http://schemas.openxmlformats.org/officeDocument/2006/relationships/hyperlink" Target="http://zakon4.rada.gov.ua/laws/show/z1217-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zakon4.rada.gov.ua/laws/show/z0399-1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zakon4.rada.gov.ua/laws/show/384-2011-%D0%B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scontent-fra3-1.xx.fbcdn.net/hphotos-xpa1/v/t1.0-9/11781639_953936284664020_5946326379993193726_n.png?oh=483f8cd7a823b87710e61a444ae28be3&amp;oe=5697C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75"/>
          <a:stretch>
            <a:fillRect/>
          </a:stretch>
        </p:blipFill>
        <p:spPr bwMode="auto">
          <a:xfrm rot="10800000">
            <a:off x="5292079" y="-15317"/>
            <a:ext cx="3851920" cy="65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www.me.gov.ua/Content/i/LogoUa384x6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883" y="8629886"/>
            <a:ext cx="2591838" cy="412124"/>
          </a:xfrm>
          <a:prstGeom prst="rect">
            <a:avLst/>
          </a:prstGeom>
          <a:solidFill>
            <a:schemeClr val="bg1">
              <a:alpha val="5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upload.wikimedia.org/wikipedia/commons/thumb/c/c5/Ministry_of_Economic_Development_and_Trade_(Ukraine)_01.png/110px-Ministry_of_Economic_Development_and_Trade_(Ukraine)_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0" y="113891"/>
            <a:ext cx="599262" cy="54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83568" y="32432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2000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Підготовка до реалізації проектів ДПП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972394"/>
            <a:ext cx="8712968" cy="43204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Подання пропозицій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1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(готується та подається разом з ТЕО центральними / місцевими органами виконавчої влади, потенційними партнерами)</a:t>
            </a:r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4283968" y="1476450"/>
            <a:ext cx="28803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251520" y="1836490"/>
            <a:ext cx="8712968" cy="64807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uk-UA" sz="1400" b="1" dirty="0" smtClean="0">
                <a:solidFill>
                  <a:srgbClr val="FFFF00"/>
                </a:solidFill>
                <a:ea typeface="Times New Roman"/>
                <a:cs typeface="Times New Roman"/>
              </a:rPr>
              <a:t>Аналіз ефективності здійснення ДПП</a:t>
            </a:r>
            <a:endParaRPr lang="uk-UA" sz="1400" dirty="0" smtClean="0">
              <a:solidFill>
                <a:srgbClr val="FFFF00"/>
              </a:solidFill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200" b="1" dirty="0" smtClean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(проводиться ЦОВВ, що здійснює функції з управління відповідними об'єктами державної власності (далі - ЦОВВ) у разі не визначення органу, що здійснює функції з управління відповідними об'єктами державної власності -МЕРТ</a:t>
            </a:r>
            <a:endParaRPr kumimoji="0" lang="uk-UA" sz="12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51520" y="2916610"/>
            <a:ext cx="8712968" cy="43204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Висновок за результатами аналізу ефективності </a:t>
            </a:r>
          </a:p>
          <a:p>
            <a:pPr lvl="0" algn="ctr">
              <a:spcAft>
                <a:spcPts val="0"/>
              </a:spcAft>
            </a:pPr>
            <a:r>
              <a:rPr lang="uk-UA" sz="1300" b="1" dirty="0" smtClean="0">
                <a:solidFill>
                  <a:srgbClr val="FFFF00"/>
                </a:solidFill>
                <a:latin typeface="+mn-lt"/>
              </a:rPr>
              <a:t>(готується ЦОВВ )</a:t>
            </a:r>
            <a:endParaRPr kumimoji="0" lang="uk-UA" sz="13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4246029" y="2546723"/>
            <a:ext cx="360040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4271206" y="3379565"/>
            <a:ext cx="28803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51520" y="3708698"/>
            <a:ext cx="8712968" cy="57606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Погодження висновку з МЕРТ та Мінфіном </a:t>
            </a:r>
          </a:p>
          <a:p>
            <a:pPr algn="ctr">
              <a:spcAft>
                <a:spcPts val="0"/>
              </a:spcAft>
            </a:pPr>
            <a:r>
              <a:rPr lang="uk-UA" sz="1100" dirty="0" smtClean="0">
                <a:solidFill>
                  <a:srgbClr val="ECCBCA"/>
                </a:solidFill>
              </a:rPr>
              <a:t>(</a:t>
            </a:r>
            <a:r>
              <a:rPr lang="uk-UA" sz="1000" b="1" u="sng" dirty="0" smtClean="0">
                <a:solidFill>
                  <a:srgbClr val="ECCBCA"/>
                </a:solidFill>
              </a:rPr>
              <a:t>Щодо об'єктів комунальної власності</a:t>
            </a:r>
            <a:r>
              <a:rPr lang="uk-UA" sz="1000" dirty="0" smtClean="0">
                <a:solidFill>
                  <a:srgbClr val="ECCBCA"/>
                </a:solidFill>
              </a:rPr>
              <a:t>-погодження висновку аналізу ефективності з МЕРТ, Мінфіном, якщо відповідно до такого висновку передбачається надання державної підтримки, шляхом фінансування за рахунок коштів державного бюджету)</a:t>
            </a:r>
            <a:endParaRPr lang="uk-UA" sz="1000" b="1" dirty="0" smtClean="0">
              <a:solidFill>
                <a:srgbClr val="ECCBCA"/>
              </a:solidFill>
            </a:endParaRPr>
          </a:p>
          <a:p>
            <a:pPr lvl="0" algn="ctr">
              <a:spcAft>
                <a:spcPts val="1000"/>
              </a:spcAft>
            </a:pPr>
            <a:endParaRPr kumimoji="0" lang="uk-UA" sz="1400" b="1" u="none" strike="noStrike" cap="none" normalizeH="0" baseline="0" dirty="0" smtClean="0">
              <a:ln>
                <a:noFill/>
              </a:ln>
              <a:solidFill>
                <a:srgbClr val="ECCBCA"/>
              </a:solidFill>
              <a:effectLst/>
              <a:latin typeface="+mn-lt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4302224" y="4327848"/>
            <a:ext cx="28803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51520" y="4644802"/>
            <a:ext cx="8712968" cy="43204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Прийняття рішення про здійснення ДПП </a:t>
            </a:r>
          </a:p>
          <a:p>
            <a:pPr lvl="0" algn="ctr">
              <a:spcAft>
                <a:spcPts val="0"/>
              </a:spcAft>
            </a:pPr>
            <a:r>
              <a:rPr lang="uk-UA" sz="1200" b="1" dirty="0" smtClean="0">
                <a:solidFill>
                  <a:schemeClr val="bg1"/>
                </a:solidFill>
                <a:latin typeface="+mn-lt"/>
              </a:rPr>
              <a:t>(приймається ЦОВВ/КМУ - якщо органу, що здійснює функції з управління відповідними об’єктами не визначено</a:t>
            </a:r>
          </a:p>
        </p:txBody>
      </p:sp>
      <p:sp>
        <p:nvSpPr>
          <p:cNvPr id="64" name="Стрелка вправо 63"/>
          <p:cNvSpPr/>
          <p:nvPr/>
        </p:nvSpPr>
        <p:spPr>
          <a:xfrm rot="5400000">
            <a:off x="4247964" y="5138639"/>
            <a:ext cx="360040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251520" y="5508898"/>
            <a:ext cx="8712968" cy="2880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Повідомлення осіб, які подавали пропозицію про здійснення ДПП</a:t>
            </a:r>
          </a:p>
        </p:txBody>
      </p:sp>
      <p:sp>
        <p:nvSpPr>
          <p:cNvPr id="66" name="Стрелка вправо 65"/>
          <p:cNvSpPr/>
          <p:nvPr/>
        </p:nvSpPr>
        <p:spPr>
          <a:xfrm rot="5400000">
            <a:off x="4283968" y="5837734"/>
            <a:ext cx="28803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251520" y="6156970"/>
            <a:ext cx="8712968" cy="2880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Проведення конкурсу з визначення приватного партнера</a:t>
            </a:r>
          </a:p>
        </p:txBody>
      </p:sp>
      <p:sp>
        <p:nvSpPr>
          <p:cNvPr id="68" name="Стрелка вправо 67"/>
          <p:cNvSpPr/>
          <p:nvPr/>
        </p:nvSpPr>
        <p:spPr>
          <a:xfrm rot="5400000">
            <a:off x="4255554" y="6512632"/>
            <a:ext cx="360040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251520" y="6877050"/>
            <a:ext cx="8677472" cy="2880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Затвердження результатів конкурсу/визначення переможця</a:t>
            </a:r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4291558" y="7203132"/>
            <a:ext cx="28803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251520" y="7525122"/>
            <a:ext cx="8712968" cy="288032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1400" b="1" dirty="0" smtClean="0">
                <a:solidFill>
                  <a:srgbClr val="FFFF00"/>
                </a:solidFill>
              </a:rPr>
              <a:t>Укладення договору ДПП </a:t>
            </a:r>
          </a:p>
        </p:txBody>
      </p:sp>
      <p:sp>
        <p:nvSpPr>
          <p:cNvPr id="72" name="Стрелка вправо 71"/>
          <p:cNvSpPr/>
          <p:nvPr/>
        </p:nvSpPr>
        <p:spPr>
          <a:xfrm rot="5400000">
            <a:off x="4255554" y="7895989"/>
            <a:ext cx="360040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2843808" y="8245202"/>
            <a:ext cx="3456384" cy="50405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0"/>
              </a:spcAft>
            </a:pPr>
            <a:r>
              <a:rPr lang="uk-UA" sz="1400" b="1" dirty="0" smtClean="0">
                <a:solidFill>
                  <a:srgbClr val="FFFF00"/>
                </a:solidFill>
              </a:rPr>
              <a:t>Повідомлення МЕРТ про укладання договору ДПП</a:t>
            </a:r>
          </a:p>
        </p:txBody>
      </p:sp>
    </p:spTree>
    <p:extLst>
      <p:ext uri="{BB962C8B-B14F-4D97-AF65-F5344CB8AC3E}">
        <p14:creationId xmlns:p14="http://schemas.microsoft.com/office/powerpoint/2010/main" val="10152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5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7840" y="1448063"/>
            <a:ext cx="8691962" cy="7250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971551" y="251929"/>
            <a:ext cx="7597775" cy="893388"/>
          </a:xfrm>
        </p:spPr>
        <p:txBody>
          <a:bodyPr/>
          <a:lstStyle/>
          <a:p>
            <a:pPr algn="l" eaLnBrk="1" hangingPunct="1"/>
            <a:r>
              <a:rPr lang="uk-UA" altLang="uk-UA" sz="2400" b="1" smtClean="0">
                <a:solidFill>
                  <a:schemeClr val="tx2"/>
                </a:solidFill>
              </a:rPr>
              <a:t>Подання пропозицій про здійснення ДПП</a:t>
            </a:r>
            <a:endParaRPr lang="en-US" altLang="ru-RU" sz="2400" b="1" smtClean="0">
              <a:solidFill>
                <a:srgbClr val="0000CC"/>
              </a:solidFill>
            </a:endParaRPr>
          </a:p>
        </p:txBody>
      </p:sp>
      <p:sp>
        <p:nvSpPr>
          <p:cNvPr id="4100" name="Text Box 20"/>
          <p:cNvSpPr txBox="1">
            <a:spLocks noChangeArrowheads="1"/>
          </p:cNvSpPr>
          <p:nvPr/>
        </p:nvSpPr>
        <p:spPr bwMode="auto">
          <a:xfrm>
            <a:off x="5867401" y="1884161"/>
            <a:ext cx="1871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ru-RU" sz="1800">
              <a:latin typeface="Arial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63012"/>
            <a:ext cx="792163" cy="98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/>
          </p:cNvSpPr>
          <p:nvPr/>
        </p:nvSpPr>
        <p:spPr bwMode="auto">
          <a:xfrm>
            <a:off x="323850" y="1596244"/>
            <a:ext cx="8496300" cy="639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indent="2730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6175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uk-UA" altLang="ru-RU" sz="1400" b="1">
                <a:solidFill>
                  <a:srgbClr val="FF0000"/>
                </a:solidFill>
              </a:rPr>
              <a:t>Пропозиції</a:t>
            </a:r>
            <a:r>
              <a:rPr lang="uk-UA" altLang="ru-RU" sz="1400" b="1">
                <a:solidFill>
                  <a:schemeClr val="tx2"/>
                </a:solidFill>
              </a:rPr>
              <a:t> про здійснення державно-приватного партнерства </a:t>
            </a:r>
            <a:r>
              <a:rPr lang="uk-UA" altLang="ru-RU" sz="1400" b="1">
                <a:solidFill>
                  <a:srgbClr val="FF0000"/>
                </a:solidFill>
              </a:rPr>
              <a:t>щодо об'єктів державної власності</a:t>
            </a:r>
            <a:r>
              <a:rPr lang="uk-UA" altLang="ru-RU" sz="1400" b="1">
                <a:solidFill>
                  <a:schemeClr val="tx2"/>
                </a:solidFill>
              </a:rPr>
              <a:t> готуються відповідними органами виконавчої влади або особами, які відповідно до цього Закону можуть бути приватними партнерами, і подаються до органу, уповноваженого Кабінетом Міністрів України. </a:t>
            </a:r>
          </a:p>
          <a:p>
            <a:pPr eaLnBrk="1" hangingPunct="1">
              <a:lnSpc>
                <a:spcPct val="110000"/>
              </a:lnSpc>
            </a:pPr>
            <a:r>
              <a:rPr lang="uk-UA" altLang="ru-RU" sz="1400" b="1">
                <a:solidFill>
                  <a:srgbClr val="FF0000"/>
                </a:solidFill>
              </a:rPr>
              <a:t>Пропозиції</a:t>
            </a:r>
            <a:r>
              <a:rPr lang="uk-UA" altLang="ru-RU" sz="1400" b="1">
                <a:solidFill>
                  <a:schemeClr val="tx2"/>
                </a:solidFill>
              </a:rPr>
              <a:t> про здійснення державно-приватного партнерства </a:t>
            </a:r>
            <a:r>
              <a:rPr lang="uk-UA" altLang="ru-RU" sz="1400" b="1">
                <a:solidFill>
                  <a:srgbClr val="FF0000"/>
                </a:solidFill>
              </a:rPr>
              <a:t>щодо об'єктів комунальної власності</a:t>
            </a:r>
            <a:r>
              <a:rPr lang="uk-UA" altLang="ru-RU" sz="1400" b="1">
                <a:solidFill>
                  <a:schemeClr val="tx2"/>
                </a:solidFill>
              </a:rPr>
              <a:t> готуються відповідними органами місцевого самоврядування або особами, які відповідно до цього Закону можуть бути приватними  партнерами, і подаються на розгляд відповідних сільських, селищних, міських, районних чи обласних рад або до уповноважених ними органів.</a:t>
            </a:r>
            <a:r>
              <a:rPr lang="uk-UA" altLang="ru-RU" sz="140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uk-UA" altLang="ru-RU" sz="1400" b="1">
                <a:solidFill>
                  <a:schemeClr val="tx2"/>
                </a:solidFill>
              </a:rPr>
              <a:t>Подавати пропозицію необхідно за формою, затвердженою наказом Мінекономрозвитку від 16.08.2011 № 40 "Про затвердження форми подання пропозиції щодо здійснення державно-приватного партнерства" </a:t>
            </a:r>
            <a:r>
              <a:rPr lang="uk-UA" altLang="ru-RU" sz="1400" b="1">
                <a:solidFill>
                  <a:schemeClr val="tx2"/>
                </a:solidFill>
                <a:hlinkClick r:id="rId4"/>
              </a:rPr>
              <a:t>http://zakon4.rada.gov.ua/laws/show/z1217-11</a:t>
            </a:r>
            <a:r>
              <a:rPr lang="uk-UA" altLang="ru-RU" sz="1400" b="1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10000"/>
              </a:lnSpc>
            </a:pPr>
            <a:endParaRPr lang="uk-UA" altLang="ru-RU" sz="900" b="1">
              <a:solidFill>
                <a:schemeClr val="tx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uk-UA" altLang="ru-RU" sz="1200" b="1" i="1">
                <a:solidFill>
                  <a:schemeClr val="tx2"/>
                </a:solidFill>
              </a:rPr>
              <a:t>Зверніть увагу: пропозиція подається після підготовки Техніко-економічного обґрунтування здійснення державно-приватного партнерства (ТЕО). ТЕО додається до пропозиції як обов’язковий документ (пункт 4 Порядку проведення аналізу ефективності здійснення державно-приватного партнерства, затвердженого постановою Кабінету Міністрів України  від 11.04.2011 №384 "Деякі питання здійснення державно-приватного партнерства"</a:t>
            </a:r>
            <a:r>
              <a:rPr lang="uk-UA" altLang="ru-RU" sz="1200" b="1" i="1">
                <a:solidFill>
                  <a:schemeClr val="tx2"/>
                </a:solidFill>
                <a:hlinkClick r:id="rId5"/>
              </a:rPr>
              <a:t>http://zakon2.rada.gov.ua/laws/show/384-2011-%D0%BF</a:t>
            </a:r>
            <a:r>
              <a:rPr lang="uk-UA" altLang="ru-RU" sz="1200" b="1" i="1">
                <a:solidFill>
                  <a:schemeClr val="tx2"/>
                </a:solidFill>
              </a:rPr>
              <a:t>). Форма ТЕО, затверджена наказом Мінеконорозвитку від 27.02.2012 № 255 "Деякі питання проведення аналізу ефективності здійснення державно-приватного партнерства” </a:t>
            </a:r>
            <a:r>
              <a:rPr lang="uk-UA" altLang="ru-RU" sz="1200" b="1" i="1">
                <a:solidFill>
                  <a:schemeClr val="tx2"/>
                </a:solidFill>
                <a:hlinkClick r:id="rId6"/>
              </a:rPr>
              <a:t>http://zakon4.rada.gov.ua/laws/show/z0399-12</a:t>
            </a:r>
            <a:r>
              <a:rPr lang="uk-UA" altLang="ru-RU" sz="1200" b="1" i="1">
                <a:solidFill>
                  <a:schemeClr val="tx2"/>
                </a:solidFill>
              </a:rPr>
              <a:t>.</a:t>
            </a:r>
            <a:r>
              <a:rPr lang="uk-UA" altLang="ru-RU"/>
              <a:t> </a:t>
            </a:r>
            <a:endParaRPr lang="uk-UA" altLang="ru-RU" sz="1600" b="1" u="sng">
              <a:solidFill>
                <a:srgbClr val="376092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uk-UA" altLang="uk-UA" sz="1600" b="1">
              <a:solidFill>
                <a:srgbClr val="FF0000"/>
              </a:solidFill>
            </a:endParaRPr>
          </a:p>
        </p:txBody>
      </p:sp>
      <p:pic>
        <p:nvPicPr>
          <p:cNvPr id="4103" name="Picture 5" descr="3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-362014"/>
            <a:ext cx="3276600" cy="16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1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5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9890" y="1801217"/>
            <a:ext cx="8691962" cy="5691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>
          <a:xfrm>
            <a:off x="971551" y="444578"/>
            <a:ext cx="7597775" cy="893388"/>
          </a:xfrm>
        </p:spPr>
        <p:txBody>
          <a:bodyPr/>
          <a:lstStyle/>
          <a:p>
            <a:pPr algn="l" eaLnBrk="1" hangingPunct="1"/>
            <a:r>
              <a:rPr lang="uk-UA" altLang="uk-UA" sz="2400" b="1" smtClean="0">
                <a:solidFill>
                  <a:schemeClr val="tx2"/>
                </a:solidFill>
              </a:rPr>
              <a:t>Аналіз ефективності здійснення ДПП</a:t>
            </a:r>
            <a:endParaRPr lang="en-US" altLang="ru-RU" sz="2400" b="1" smtClean="0">
              <a:solidFill>
                <a:srgbClr val="0000CC"/>
              </a:solidFill>
            </a:endParaRPr>
          </a:p>
        </p:txBody>
      </p:sp>
      <p:sp>
        <p:nvSpPr>
          <p:cNvPr id="28676" name="Text Box 20"/>
          <p:cNvSpPr txBox="1">
            <a:spLocks noChangeArrowheads="1"/>
          </p:cNvSpPr>
          <p:nvPr/>
        </p:nvSpPr>
        <p:spPr bwMode="auto">
          <a:xfrm>
            <a:off x="5724526" y="1884161"/>
            <a:ext cx="1871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ru-RU" sz="1800">
              <a:latin typeface="Arial" pitchFamily="34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7194"/>
            <a:ext cx="792162" cy="98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/>
          </p:cNvSpPr>
          <p:nvPr/>
        </p:nvSpPr>
        <p:spPr bwMode="auto">
          <a:xfrm>
            <a:off x="250825" y="1979428"/>
            <a:ext cx="8496300" cy="566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indent="2730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6175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uk-UA" altLang="uk-UA" sz="1500" b="1">
                <a:solidFill>
                  <a:schemeClr val="tx2"/>
                </a:solidFill>
              </a:rPr>
              <a:t>Аналіз ефективності здійснення державно-приватного партнерства та виявлення можливих ризиків, пов'язаних з його реалізацією, проводяться щодо об'єктів: 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uk-UA" altLang="uk-UA" sz="1500" b="1">
                <a:solidFill>
                  <a:srgbClr val="FF0000"/>
                </a:solidFill>
              </a:rPr>
              <a:t>державної власності</a:t>
            </a:r>
            <a:r>
              <a:rPr lang="uk-UA" altLang="uk-UA" sz="1500" b="1">
                <a:solidFill>
                  <a:schemeClr val="tx2"/>
                </a:solidFill>
              </a:rPr>
              <a:t> - центральним органом виконавчої  влади, уповноваженим Кабінетом Міністрів України; </a:t>
            </a:r>
          </a:p>
          <a:p>
            <a:pPr eaLnBrk="1" hangingPunct="1">
              <a:lnSpc>
                <a:spcPct val="110000"/>
              </a:lnSpc>
              <a:buFontTx/>
              <a:buChar char="•"/>
            </a:pPr>
            <a:r>
              <a:rPr lang="uk-UA" altLang="uk-UA" sz="1500" b="1">
                <a:solidFill>
                  <a:srgbClr val="FF0000"/>
                </a:solidFill>
              </a:rPr>
              <a:t>комунальної власності</a:t>
            </a:r>
            <a:r>
              <a:rPr lang="uk-UA" altLang="uk-UA" sz="1500" b="1">
                <a:solidFill>
                  <a:schemeClr val="tx2"/>
                </a:solidFill>
              </a:rPr>
              <a:t> - виконавчим органом місцевого самоврядування, уповноваженим відповідною сільською, селищною, міською, районною чи обласною радою.</a:t>
            </a:r>
            <a:r>
              <a:rPr lang="uk-UA" altLang="uk-UA" sz="1500"/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uk-UA" altLang="uk-UA" sz="1500" b="1">
                <a:solidFill>
                  <a:schemeClr val="tx2"/>
                </a:solidFill>
              </a:rPr>
              <a:t>Порядок проведення аналізу ефективності здійснення державно-приватного партнерства затверджено постановою Кабінету Міністрів України від 11.04.2011 № 384 "Деякі питання організації здійснення державно-приватного партнерства".</a:t>
            </a:r>
            <a:r>
              <a:rPr lang="uk-UA" altLang="uk-UA" sz="1500"/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uk-UA" altLang="uk-UA" sz="1500" b="1">
                <a:solidFill>
                  <a:schemeClr val="tx2"/>
                </a:solidFill>
              </a:rPr>
              <a:t>Методика проведення аналізу ефективності здійснення ДПП, затверджена наказом Мінекономрозвитку від 27.02.2012 № 255 "Деякі питання проведення аналізу ефективності здійснення державно-приватного партнерства" </a:t>
            </a:r>
            <a:r>
              <a:rPr lang="uk-UA" altLang="uk-UA" sz="1500" b="1">
                <a:solidFill>
                  <a:schemeClr val="tx2"/>
                </a:solidFill>
                <a:hlinkClick r:id="rId4"/>
              </a:rPr>
              <a:t>http://zakon4.rada.gov.ua/laws/show/z0399-12</a:t>
            </a:r>
            <a:r>
              <a:rPr lang="uk-UA" altLang="uk-UA" sz="1500" b="1">
                <a:solidFill>
                  <a:schemeClr val="tx2"/>
                </a:solidFill>
              </a:rPr>
              <a:t>, передбачає аналіз ТЕО за послідовними етапами, кожний подальший з яких веде до більш глибокого аналізу та опрацювання проекту ДПП.</a:t>
            </a:r>
            <a:r>
              <a:rPr lang="uk-UA" altLang="uk-UA" sz="1400"/>
              <a:t> </a:t>
            </a:r>
          </a:p>
          <a:p>
            <a:pPr eaLnBrk="1" hangingPunct="1">
              <a:lnSpc>
                <a:spcPct val="105000"/>
              </a:lnSpc>
            </a:pPr>
            <a:endParaRPr lang="uk-UA" altLang="uk-UA" sz="1400"/>
          </a:p>
        </p:txBody>
      </p:sp>
      <p:pic>
        <p:nvPicPr>
          <p:cNvPr id="28679" name="Picture 5" descr="3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-362014"/>
            <a:ext cx="3276600" cy="16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3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5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5790" y="1705911"/>
            <a:ext cx="8691962" cy="56899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>
          <a:xfrm>
            <a:off x="971551" y="444578"/>
            <a:ext cx="7597775" cy="893388"/>
          </a:xfrm>
        </p:spPr>
        <p:txBody>
          <a:bodyPr/>
          <a:lstStyle/>
          <a:p>
            <a:pPr algn="l" eaLnBrk="1" hangingPunct="1"/>
            <a:r>
              <a:rPr lang="uk-UA" altLang="uk-UA" sz="2400" b="1" smtClean="0">
                <a:solidFill>
                  <a:schemeClr val="tx2"/>
                </a:solidFill>
              </a:rPr>
              <a:t>Прийняття рішення про здійснення ДПП</a:t>
            </a:r>
            <a:endParaRPr lang="en-US" altLang="ru-RU" sz="2400" b="1" smtClean="0">
              <a:solidFill>
                <a:srgbClr val="0000CC"/>
              </a:solidFill>
            </a:endParaRPr>
          </a:p>
        </p:txBody>
      </p:sp>
      <p:sp>
        <p:nvSpPr>
          <p:cNvPr id="29700" name="Text Box 20"/>
          <p:cNvSpPr txBox="1">
            <a:spLocks noChangeArrowheads="1"/>
          </p:cNvSpPr>
          <p:nvPr/>
        </p:nvSpPr>
        <p:spPr bwMode="auto">
          <a:xfrm>
            <a:off x="5867401" y="1884161"/>
            <a:ext cx="1871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ru-RU" sz="1800">
              <a:latin typeface="Arial" pitchFamily="34" charset="0"/>
            </a:endParaRP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47194"/>
            <a:ext cx="792162" cy="98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/>
          </p:cNvSpPr>
          <p:nvPr/>
        </p:nvSpPr>
        <p:spPr bwMode="auto">
          <a:xfrm>
            <a:off x="468313" y="1788895"/>
            <a:ext cx="8496300" cy="547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indent="2730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6175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uk-UA" altLang="ru-RU" sz="1500" b="1">
                <a:solidFill>
                  <a:srgbClr val="FF0000"/>
                </a:solidFill>
              </a:rPr>
              <a:t>Рішення</a:t>
            </a:r>
            <a:r>
              <a:rPr lang="uk-UA" altLang="ru-RU" sz="1500" b="1">
                <a:solidFill>
                  <a:schemeClr val="tx2"/>
                </a:solidFill>
              </a:rPr>
              <a:t> про здійснення державно-приватного партнерства </a:t>
            </a:r>
            <a:r>
              <a:rPr lang="uk-UA" altLang="ru-RU" sz="1500" b="1">
                <a:solidFill>
                  <a:srgbClr val="FF0000"/>
                </a:solidFill>
              </a:rPr>
              <a:t>щодо об'єктів державної власності</a:t>
            </a:r>
            <a:r>
              <a:rPr lang="uk-UA" altLang="ru-RU" sz="1500" b="1">
                <a:solidFill>
                  <a:schemeClr val="tx2"/>
                </a:solidFill>
              </a:rPr>
              <a:t>, проведення конкурсу та затвердження результатів конкурсу з визначення приватного партнера </a:t>
            </a:r>
            <a:r>
              <a:rPr lang="uk-UA" altLang="ru-RU" sz="1500" b="1">
                <a:solidFill>
                  <a:srgbClr val="FF0000"/>
                </a:solidFill>
              </a:rPr>
              <a:t>приймаються Кабінетом Міністрів України чи уповноваженим ним органом</a:t>
            </a:r>
            <a:r>
              <a:rPr lang="uk-UA" altLang="ru-RU" sz="1500" b="1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uk-UA" altLang="ru-RU" sz="1500" b="1">
                <a:solidFill>
                  <a:schemeClr val="tx2"/>
                </a:solidFill>
              </a:rPr>
              <a:t> </a:t>
            </a:r>
            <a:r>
              <a:rPr lang="uk-UA" altLang="ru-RU" sz="1500" b="1">
                <a:solidFill>
                  <a:srgbClr val="FF0000"/>
                </a:solidFill>
              </a:rPr>
              <a:t>Рішенн</a:t>
            </a:r>
            <a:r>
              <a:rPr lang="uk-UA" altLang="ru-RU" sz="1500" b="1">
                <a:solidFill>
                  <a:schemeClr val="tx2"/>
                </a:solidFill>
              </a:rPr>
              <a:t>я про здійснення державно-приватного партнерства </a:t>
            </a:r>
            <a:r>
              <a:rPr lang="uk-UA" altLang="ru-RU" sz="1500" b="1">
                <a:solidFill>
                  <a:srgbClr val="FF0000"/>
                </a:solidFill>
              </a:rPr>
              <a:t>щодо об'єктів комунальної власності</a:t>
            </a:r>
            <a:r>
              <a:rPr lang="uk-UA" altLang="ru-RU" sz="1500" b="1">
                <a:solidFill>
                  <a:schemeClr val="tx2"/>
                </a:solidFill>
              </a:rPr>
              <a:t>, проведення конкурсу з визначення приватного партнера та затвердження результатів </a:t>
            </a:r>
            <a:r>
              <a:rPr lang="uk-UA" altLang="ru-RU" sz="1500" b="1">
                <a:solidFill>
                  <a:srgbClr val="FF0000"/>
                </a:solidFill>
              </a:rPr>
              <a:t>приймаються місцевими радами</a:t>
            </a:r>
            <a:r>
              <a:rPr lang="uk-UA" altLang="ru-RU" sz="1500" b="1">
                <a:solidFill>
                  <a:schemeClr val="tx2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</a:pPr>
            <a:r>
              <a:rPr lang="uk-UA" altLang="ru-RU" sz="1500" b="1">
                <a:solidFill>
                  <a:schemeClr val="tx2"/>
                </a:solidFill>
              </a:rPr>
              <a:t>Рішення про здійснення державно-приватного партнерства приймається </a:t>
            </a:r>
            <a:r>
              <a:rPr lang="uk-UA" altLang="ru-RU" sz="1500" b="1">
                <a:solidFill>
                  <a:srgbClr val="FF0000"/>
                </a:solidFill>
              </a:rPr>
              <a:t>протягом двох календарних місяців з дня подання пропозицій</a:t>
            </a:r>
            <a:r>
              <a:rPr lang="uk-UA" altLang="ru-RU" sz="1500" b="1">
                <a:solidFill>
                  <a:schemeClr val="tx2"/>
                </a:solidFill>
              </a:rPr>
              <a:t> про здійснення державно-приватного партнерства у передбаченому цим Законом порядку. </a:t>
            </a:r>
          </a:p>
          <a:p>
            <a:pPr eaLnBrk="1" hangingPunct="1">
              <a:lnSpc>
                <a:spcPct val="120000"/>
              </a:lnSpc>
            </a:pPr>
            <a:r>
              <a:rPr lang="uk-UA" altLang="ru-RU" sz="1500" b="1">
                <a:solidFill>
                  <a:schemeClr val="tx2"/>
                </a:solidFill>
              </a:rPr>
              <a:t>Орган, що прийняв рішення про здійснення державно-приватного партнерства чи про недоцільність здійснення такого партнерства, зобов'язаний протягом </a:t>
            </a:r>
            <a:r>
              <a:rPr lang="uk-UA" altLang="ru-RU" sz="1500" b="1">
                <a:solidFill>
                  <a:srgbClr val="FF0000"/>
                </a:solidFill>
              </a:rPr>
              <a:t>15 календарних днів з дня прийняття відповідного рішення</a:t>
            </a:r>
            <a:r>
              <a:rPr lang="uk-UA" altLang="ru-RU" sz="1500" b="1">
                <a:solidFill>
                  <a:schemeClr val="tx2"/>
                </a:solidFill>
              </a:rPr>
              <a:t> повідомити про таке рішення особу, яка подала пропозиції про здійснення державно-приватного партнерства.</a:t>
            </a:r>
            <a:r>
              <a:rPr lang="uk-UA" altLang="ru-RU" sz="1400" b="1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</a:pPr>
            <a:endParaRPr lang="uk-UA" altLang="uk-UA" sz="1600" b="1">
              <a:solidFill>
                <a:srgbClr val="FF0000"/>
              </a:solidFill>
            </a:endParaRPr>
          </a:p>
        </p:txBody>
      </p:sp>
      <p:pic>
        <p:nvPicPr>
          <p:cNvPr id="29703" name="Picture 5" descr="3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8" y="-362014"/>
            <a:ext cx="3276600" cy="16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55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3221" y="1289897"/>
            <a:ext cx="8440172" cy="1823070"/>
          </a:xfrm>
          <a:prstGeom prst="rect">
            <a:avLst/>
          </a:prstGeom>
          <a:solidFill>
            <a:srgbClr val="FFFFFF">
              <a:shade val="85000"/>
            </a:srgbClr>
          </a:solidFill>
          <a:ln w="508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7" name="Rectangle 2"/>
          <p:cNvSpPr>
            <a:spLocks noGrp="1"/>
          </p:cNvSpPr>
          <p:nvPr>
            <p:ph type="title"/>
          </p:nvPr>
        </p:nvSpPr>
        <p:spPr>
          <a:xfrm>
            <a:off x="900113" y="635111"/>
            <a:ext cx="7391400" cy="853165"/>
          </a:xfrm>
        </p:spPr>
        <p:txBody>
          <a:bodyPr/>
          <a:lstStyle/>
          <a:p>
            <a:pPr algn="l"/>
            <a:r>
              <a:rPr lang="uk-UA" altLang="uk-UA" sz="2400" b="1" smtClean="0">
                <a:solidFill>
                  <a:schemeClr val="tx2"/>
                </a:solidFill>
              </a:rPr>
              <a:t>Проведення конкурсу та затвердження результатів</a:t>
            </a:r>
          </a:p>
        </p:txBody>
      </p:sp>
      <p:pic>
        <p:nvPicPr>
          <p:cNvPr id="614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51928"/>
            <a:ext cx="766762" cy="95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/>
          </p:cNvSpPr>
          <p:nvPr/>
        </p:nvSpPr>
        <p:spPr bwMode="auto">
          <a:xfrm>
            <a:off x="250826" y="1403594"/>
            <a:ext cx="8602663" cy="163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/>
          <a:lstStyle>
            <a:lvl1pPr marL="88900" indent="2667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20738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28725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6713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uk-UA" altLang="uk-UA" sz="1500" b="1">
                <a:solidFill>
                  <a:schemeClr val="tx2"/>
                </a:solidFill>
              </a:rPr>
              <a:t>Порядок проведення конкурсу з визначення приватного партнера для здійснення державно-приватного партнерства затверджено постановою Кабінету Міністрів України від 11.04.2011 № 384 "Деякі питання організації здійснення державно-приватного партнерства"  (</a:t>
            </a:r>
            <a:r>
              <a:rPr lang="uk-UA" altLang="uk-UA" sz="1500" b="1">
                <a:solidFill>
                  <a:schemeClr val="tx2"/>
                </a:solidFill>
                <a:hlinkClick r:id="rId4"/>
              </a:rPr>
              <a:t>384-2011-п</a:t>
            </a:r>
            <a:r>
              <a:rPr lang="uk-UA" altLang="uk-UA" sz="1500" b="1">
                <a:solidFill>
                  <a:schemeClr val="tx2"/>
                </a:solidFill>
              </a:rPr>
              <a:t>).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None/>
            </a:pPr>
            <a:endParaRPr lang="uk-UA" altLang="uk-UA" sz="1500" b="1">
              <a:solidFill>
                <a:schemeClr val="tx2"/>
              </a:solidFill>
            </a:endParaRPr>
          </a:p>
        </p:txBody>
      </p:sp>
      <p:pic>
        <p:nvPicPr>
          <p:cNvPr id="6150" name="Picture 5" descr="3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-611824"/>
            <a:ext cx="3276600" cy="16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55.pn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0295" y="4514551"/>
            <a:ext cx="8438623" cy="4185613"/>
          </a:xfrm>
          <a:prstGeom prst="rect">
            <a:avLst/>
          </a:prstGeom>
          <a:solidFill>
            <a:srgbClr val="FFFFFF">
              <a:shade val="85000"/>
            </a:srgbClr>
          </a:solidFill>
          <a:ln w="508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3"/>
          <p:cNvSpPr>
            <a:spLocks/>
          </p:cNvSpPr>
          <p:nvPr/>
        </p:nvSpPr>
        <p:spPr bwMode="auto">
          <a:xfrm>
            <a:off x="323850" y="4668062"/>
            <a:ext cx="8458200" cy="432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/>
          <a:lstStyle>
            <a:lvl1pPr indent="355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820738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228725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36713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uk-UA" altLang="uk-UA" sz="1500" b="1">
                <a:solidFill>
                  <a:schemeClr val="tx2"/>
                </a:solidFill>
              </a:rPr>
              <a:t>Укладення договору в рамках державно-приватного партнерства здійснюється органом, який відповідно до статті 13 Закону України "Про державно-приватне партнерство" прийняв рішення про здійснення державно-приватного партнерства з переможцем конкурсу на умовах, встановлених конкурсом з визначення приватного партнера. 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uk-UA" altLang="uk-UA" sz="1500" b="1">
                <a:solidFill>
                  <a:schemeClr val="tx2"/>
                </a:solidFill>
              </a:rPr>
              <a:t>У разі якщо переможцем конкурсу з визначення  приватного партнера  для здійснення державно-приватного партнерства визначено декілька осіб на стороні приватного партнера, договір, що укладається в рамках державно-приватного партнерства, підписується такими особами або особою, уповноваженою ними на підписання цього договору. </a:t>
            </a:r>
          </a:p>
        </p:txBody>
      </p:sp>
      <p:sp>
        <p:nvSpPr>
          <p:cNvPr id="6155" name="Rectangle 2"/>
          <p:cNvSpPr>
            <a:spLocks/>
          </p:cNvSpPr>
          <p:nvPr/>
        </p:nvSpPr>
        <p:spPr bwMode="auto">
          <a:xfrm>
            <a:off x="1042988" y="3421128"/>
            <a:ext cx="7848600" cy="85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uk-UA" sz="2400" b="1">
                <a:solidFill>
                  <a:schemeClr val="tx2"/>
                </a:solidFill>
              </a:rPr>
              <a:t>Укладення </a:t>
            </a:r>
            <a:r>
              <a:rPr lang="uk-UA" altLang="uk-UA" sz="2400" b="1">
                <a:solidFill>
                  <a:schemeClr val="tx2"/>
                </a:solidFill>
              </a:rPr>
              <a:t>договору в рамках державно-приватного партнерства з переможцем конкурсу</a:t>
            </a:r>
          </a:p>
        </p:txBody>
      </p:sp>
      <p:pic>
        <p:nvPicPr>
          <p:cNvPr id="615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23744"/>
            <a:ext cx="766763" cy="95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7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scontent-fra3-1.xx.fbcdn.net/hphotos-xpa1/v/t1.0-9/11781639_953936284664020_5946326379993193726_n.png?oh=483f8cd7a823b87710e61a444ae28be3&amp;oe=5697CD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75"/>
          <a:stretch>
            <a:fillRect/>
          </a:stretch>
        </p:blipFill>
        <p:spPr bwMode="auto">
          <a:xfrm rot="10800000">
            <a:off x="5292079" y="-15317"/>
            <a:ext cx="3851920" cy="65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www.me.gov.ua/Content/i/LogoUa384x6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883" y="8629886"/>
            <a:ext cx="2591838" cy="412124"/>
          </a:xfrm>
          <a:prstGeom prst="rect">
            <a:avLst/>
          </a:prstGeom>
          <a:solidFill>
            <a:schemeClr val="bg1">
              <a:alpha val="5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upload.wikimedia.org/wikipedia/commons/thumb/c/c5/Ministry_of_Economic_Development_and_Trade_(Ukraine)_01.png/110px-Ministry_of_Economic_Development_and_Trade_(Ukraine)_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31" y="422094"/>
            <a:ext cx="599262" cy="54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1559" y="639655"/>
            <a:ext cx="842416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sz="1900" cap="all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Фінансування проектів ДПП: можливості та реалії в Україні</a:t>
            </a:r>
            <a:endParaRPr lang="uk-UA" altLang="uk-UA" sz="1900" cap="all" dirty="0">
              <a:solidFill>
                <a:schemeClr val="accent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539552" y="2364165"/>
            <a:ext cx="1728192" cy="1152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Фінансуюча</a:t>
            </a:r>
            <a:r>
              <a:rPr lang="uk-UA" dirty="0" smtClean="0">
                <a:solidFill>
                  <a:srgbClr val="000000"/>
                </a:solidFill>
              </a:rPr>
              <a:t> 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</a:rPr>
              <a:t>установа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angle 4"/>
          <p:cNvSpPr/>
          <p:nvPr/>
        </p:nvSpPr>
        <p:spPr>
          <a:xfrm>
            <a:off x="1691680" y="4092657"/>
            <a:ext cx="1728192" cy="11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Приватний партнер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9"/>
          <p:cNvCxnSpPr/>
          <p:nvPr/>
        </p:nvCxnSpPr>
        <p:spPr>
          <a:xfrm>
            <a:off x="1979712" y="3516493"/>
            <a:ext cx="0" cy="576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419872" y="3900602"/>
            <a:ext cx="0" cy="192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55"/>
          <p:cNvCxnSpPr/>
          <p:nvPr/>
        </p:nvCxnSpPr>
        <p:spPr>
          <a:xfrm>
            <a:off x="467544" y="2268138"/>
            <a:ext cx="3096344" cy="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57"/>
          <p:cNvCxnSpPr/>
          <p:nvPr/>
        </p:nvCxnSpPr>
        <p:spPr>
          <a:xfrm>
            <a:off x="3563888" y="2268138"/>
            <a:ext cx="0" cy="3203680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59"/>
          <p:cNvCxnSpPr/>
          <p:nvPr/>
        </p:nvCxnSpPr>
        <p:spPr>
          <a:xfrm>
            <a:off x="467544" y="2268138"/>
            <a:ext cx="0" cy="3168902"/>
          </a:xfrm>
          <a:prstGeom prst="line">
            <a:avLst/>
          </a:prstGeom>
          <a:ln w="317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1"/>
          <p:cNvCxnSpPr/>
          <p:nvPr/>
        </p:nvCxnSpPr>
        <p:spPr>
          <a:xfrm>
            <a:off x="539552" y="5434033"/>
            <a:ext cx="2988332" cy="0"/>
          </a:xfrm>
          <a:prstGeom prst="line">
            <a:avLst/>
          </a:prstGeom>
          <a:ln w="317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/>
          <p:cNvCxnSpPr/>
          <p:nvPr/>
        </p:nvCxnSpPr>
        <p:spPr>
          <a:xfrm flipV="1">
            <a:off x="3203848" y="3708548"/>
            <a:ext cx="0" cy="384109"/>
          </a:xfrm>
          <a:prstGeom prst="line">
            <a:avLst/>
          </a:prstGeom>
          <a:ln w="38100" cmpd="sng">
            <a:solidFill>
              <a:srgbClr val="4F5E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/>
          <p:nvPr/>
        </p:nvSpPr>
        <p:spPr>
          <a:xfrm>
            <a:off x="4788024" y="4092657"/>
            <a:ext cx="1728192" cy="1152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Державний партнер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Rectangle 6"/>
          <p:cNvSpPr/>
          <p:nvPr/>
        </p:nvSpPr>
        <p:spPr>
          <a:xfrm>
            <a:off x="6516216" y="3612521"/>
            <a:ext cx="1728192" cy="21126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Державний (місцевий) бюджет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2" name="Straight Arrow Connector 9"/>
          <p:cNvCxnSpPr/>
          <p:nvPr/>
        </p:nvCxnSpPr>
        <p:spPr>
          <a:xfrm>
            <a:off x="1979712" y="3516493"/>
            <a:ext cx="0" cy="576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3"/>
          <p:cNvCxnSpPr/>
          <p:nvPr/>
        </p:nvCxnSpPr>
        <p:spPr>
          <a:xfrm flipV="1">
            <a:off x="3419872" y="3900602"/>
            <a:ext cx="0" cy="192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5"/>
          <p:cNvCxnSpPr/>
          <p:nvPr/>
        </p:nvCxnSpPr>
        <p:spPr>
          <a:xfrm>
            <a:off x="3419872" y="3900603"/>
            <a:ext cx="3096344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51920" y="3228412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/>
              <a:t>К</a:t>
            </a:r>
            <a:r>
              <a:rPr lang="uk-UA" sz="1200" dirty="0" smtClean="0"/>
              <a:t>онцесійний платіж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419872" y="5052931"/>
            <a:ext cx="1368152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7"/>
          <p:cNvCxnSpPr/>
          <p:nvPr/>
        </p:nvCxnSpPr>
        <p:spPr>
          <a:xfrm flipH="1">
            <a:off x="3131840" y="5725122"/>
            <a:ext cx="3312368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9"/>
          <p:cNvCxnSpPr/>
          <p:nvPr/>
        </p:nvCxnSpPr>
        <p:spPr>
          <a:xfrm flipV="1">
            <a:off x="3131840" y="5341013"/>
            <a:ext cx="0" cy="3841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63888" y="5341013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П</a:t>
            </a:r>
            <a:r>
              <a:rPr lang="uk-UA" sz="1100" dirty="0" smtClean="0"/>
              <a:t>лата за доступність</a:t>
            </a:r>
            <a:endParaRPr lang="en-US" sz="1100" dirty="0"/>
          </a:p>
        </p:txBody>
      </p:sp>
      <p:cxnSp>
        <p:nvCxnSpPr>
          <p:cNvPr id="30" name="Straight Connector 45"/>
          <p:cNvCxnSpPr/>
          <p:nvPr/>
        </p:nvCxnSpPr>
        <p:spPr>
          <a:xfrm flipH="1">
            <a:off x="6084168" y="7117519"/>
            <a:ext cx="1440160" cy="0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44208" y="6493341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/>
              <a:t>податки</a:t>
            </a:r>
            <a:endParaRPr lang="en-US" sz="1100" dirty="0"/>
          </a:p>
        </p:txBody>
      </p:sp>
      <p:cxnSp>
        <p:nvCxnSpPr>
          <p:cNvPr id="32" name="Straight Arrow Connector 49"/>
          <p:cNvCxnSpPr/>
          <p:nvPr/>
        </p:nvCxnSpPr>
        <p:spPr>
          <a:xfrm flipV="1">
            <a:off x="2987824" y="5341013"/>
            <a:ext cx="0" cy="115232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52"/>
          <p:cNvCxnSpPr/>
          <p:nvPr/>
        </p:nvCxnSpPr>
        <p:spPr>
          <a:xfrm flipV="1">
            <a:off x="5364088" y="5244986"/>
            <a:ext cx="0" cy="1248355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75856" y="6109231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/>
              <a:t>Плата за послуги</a:t>
            </a:r>
            <a:endParaRPr lang="en-US" sz="1100" dirty="0"/>
          </a:p>
        </p:txBody>
      </p:sp>
      <p:cxnSp>
        <p:nvCxnSpPr>
          <p:cNvPr id="35" name="Straight Arrow Connector 10"/>
          <p:cNvCxnSpPr/>
          <p:nvPr/>
        </p:nvCxnSpPr>
        <p:spPr>
          <a:xfrm flipV="1">
            <a:off x="2699792" y="5341013"/>
            <a:ext cx="0" cy="1152328"/>
          </a:xfrm>
          <a:prstGeom prst="straightConnector1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2"/>
          <p:cNvCxnSpPr/>
          <p:nvPr/>
        </p:nvCxnSpPr>
        <p:spPr>
          <a:xfrm flipV="1">
            <a:off x="3203848" y="3708548"/>
            <a:ext cx="0" cy="384109"/>
          </a:xfrm>
          <a:prstGeom prst="line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16"/>
          <p:cNvCxnSpPr/>
          <p:nvPr/>
        </p:nvCxnSpPr>
        <p:spPr>
          <a:xfrm>
            <a:off x="3203848" y="3708548"/>
            <a:ext cx="3312368" cy="0"/>
          </a:xfrm>
          <a:prstGeom prst="straightConnector1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7"/>
          <p:cNvSpPr/>
          <p:nvPr/>
        </p:nvSpPr>
        <p:spPr>
          <a:xfrm>
            <a:off x="2555776" y="6493341"/>
            <a:ext cx="3528392" cy="12483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0000"/>
                </a:solidFill>
              </a:rPr>
              <a:t>Споживач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9" name="Straight Arrow Connector 41"/>
          <p:cNvCxnSpPr/>
          <p:nvPr/>
        </p:nvCxnSpPr>
        <p:spPr>
          <a:xfrm flipV="1">
            <a:off x="7524328" y="5821149"/>
            <a:ext cx="0" cy="1344383"/>
          </a:xfrm>
          <a:prstGeom prst="straightConnector1">
            <a:avLst/>
          </a:prstGeom>
          <a:ln w="38100" cmpd="sng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6606</TotalTime>
  <Words>764</Words>
  <Application>Microsoft Office PowerPoint</Application>
  <PresentationFormat>Произвольный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Подання пропозицій про здійснення ДПП</vt:lpstr>
      <vt:lpstr>Аналіз ефективності здійснення ДПП</vt:lpstr>
      <vt:lpstr>Прийняття рішення про здійснення ДПП</vt:lpstr>
      <vt:lpstr>Проведення конкурсу та затвердження результатів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системи оцінки та вібору державних інвестиційних проектів</dc:title>
  <dc:creator>Tatiana Korotka</dc:creator>
  <cp:lastModifiedBy>Ахромкін Артем Євгенійович</cp:lastModifiedBy>
  <cp:revision>641</cp:revision>
  <cp:lastPrinted>2015-12-01T09:57:04Z</cp:lastPrinted>
  <dcterms:created xsi:type="dcterms:W3CDTF">2015-07-22T13:52:18Z</dcterms:created>
  <dcterms:modified xsi:type="dcterms:W3CDTF">2016-04-25T08:52:58Z</dcterms:modified>
</cp:coreProperties>
</file>